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9" r:id="rId5"/>
    <p:sldId id="323" r:id="rId6"/>
    <p:sldId id="325" r:id="rId7"/>
    <p:sldId id="324" r:id="rId8"/>
    <p:sldId id="327" r:id="rId9"/>
    <p:sldId id="326" r:id="rId10"/>
    <p:sldId id="332" r:id="rId11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n Lei" initials="S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63" d="100"/>
          <a:sy n="63" d="100"/>
        </p:scale>
        <p:origin x="3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3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1-31T10:32:06.202" idx="2">
    <p:pos x="6813" y="1193"/>
    <p:text>全文用宋体、time new roman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BEB58-4BFE-40E2-BCF4-BD16696A89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26BA8-D78E-4091-9979-CF73FB0F718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65" dirty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spcBef>
                <a:spcPct val="30000"/>
              </a:spcBef>
              <a:buFont typeface="Arial" panose="020B0604020202020204" pitchFamily="34" charset="0"/>
              <a:defRPr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93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93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93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93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793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FADC5A8A-2915-45FF-8245-75070A7CF0E2}" type="slidenum">
              <a:rPr lang="zh-CN" altLang="en-US" smtClean="0">
                <a:solidFill>
                  <a:schemeClr val="tx1"/>
                </a:solidFill>
              </a:rPr>
            </a:fld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41646" y="1841075"/>
            <a:ext cx="9108707" cy="1065146"/>
          </a:xfrm>
        </p:spPr>
        <p:txBody>
          <a:bodyPr anchor="b">
            <a:normAutofit/>
          </a:bodyPr>
          <a:lstStyle>
            <a:lvl1pPr algn="ctr">
              <a:defRPr sz="54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989D-E0B3-4B49-9EE8-D99BB7025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766E-B804-4281-86AB-33F1DB582421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23813"/>
            <a:ext cx="12192000" cy="12512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未标题-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8775" y="5178340"/>
            <a:ext cx="2061126" cy="1543135"/>
          </a:xfrm>
          <a:prstGeom prst="rect">
            <a:avLst/>
          </a:prstGeom>
        </p:spPr>
      </p:pic>
      <p:pic>
        <p:nvPicPr>
          <p:cNvPr id="10" name="图片 9" descr="标题"/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18503" b="42741"/>
          <a:stretch>
            <a:fillRect/>
          </a:stretch>
        </p:blipFill>
        <p:spPr>
          <a:xfrm>
            <a:off x="8478982" y="5893818"/>
            <a:ext cx="3437859" cy="10081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9143"/>
            <a:ext cx="12192000" cy="12512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7970" y="365125"/>
            <a:ext cx="10145829" cy="684029"/>
          </a:xfrm>
        </p:spPr>
        <p:txBody>
          <a:bodyPr>
            <a:normAutofit/>
          </a:bodyPr>
          <a:lstStyle>
            <a:lvl1pPr algn="r"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57276" y="1488226"/>
            <a:ext cx="10515600" cy="43513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n"/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p"/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u"/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766E-B804-4281-86AB-33F1DB582421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未标题-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92209" y="6249959"/>
            <a:ext cx="727291" cy="544512"/>
          </a:xfrm>
          <a:prstGeom prst="rect">
            <a:avLst/>
          </a:prstGeom>
        </p:spPr>
      </p:pic>
      <p:pic>
        <p:nvPicPr>
          <p:cNvPr id="10" name="图片 9" descr="标题"/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18503" b="42741"/>
          <a:stretch>
            <a:fillRect/>
          </a:stretch>
        </p:blipFill>
        <p:spPr>
          <a:xfrm>
            <a:off x="10107016" y="6274350"/>
            <a:ext cx="1990325" cy="5836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989D-E0B3-4B49-9EE8-D99BB7025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766E-B804-4281-86AB-33F1DB5824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989D-E0B3-4B49-9EE8-D99BB7025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766E-B804-4281-86AB-33F1DB5824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989D-E0B3-4B49-9EE8-D99BB7025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766E-B804-4281-86AB-33F1DB5824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989D-E0B3-4B49-9EE8-D99BB7025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766E-B804-4281-86AB-33F1DB5824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989D-E0B3-4B49-9EE8-D99BB7025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766E-B804-4281-86AB-33F1DB5824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989D-E0B3-4B49-9EE8-D99BB7025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766E-B804-4281-86AB-33F1DB5824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989D-E0B3-4B49-9EE8-D99BB7025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766E-B804-4281-86AB-33F1DB5824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989D-E0B3-4B49-9EE8-D99BB7025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766E-B804-4281-86AB-33F1DB5824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989D-E0B3-4B49-9EE8-D99BB7025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766E-B804-4281-86AB-33F1DB5824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F989D-E0B3-4B49-9EE8-D99BB7025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6766E-B804-4281-86AB-33F1DB58242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comments" Target="../comments/comment1.xml"/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hyperlink" Target="https://kns.cnki.net/kcms2/article/abstract?v=3uoqIhG8C44YLTlOAiTRKu87-SJxoEJu6LL9TJzd50kmd4aty0QWKvBZCY3BC9Xf2syrO_v97UUPxlH1x9DpVu1HQdqume6H&amp;uniplatform=NZKPT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副标题 6" descr="#clear#"/>
          <p:cNvSpPr>
            <a:spLocks noGrp="1"/>
          </p:cNvSpPr>
          <p:nvPr>
            <p:ph type="subTitle" idx="1"/>
          </p:nvPr>
        </p:nvSpPr>
        <p:spPr>
          <a:xfrm>
            <a:off x="2256788" y="2736352"/>
            <a:ext cx="7943215" cy="1007875"/>
          </a:xfrm>
        </p:spPr>
        <p:txBody>
          <a:bodyPr>
            <a:normAutofit/>
          </a:bodyPr>
          <a:lstStyle/>
          <a:p>
            <a:r>
              <a:rPr sz="2800" dirty="0">
                <a:latin typeface="宋体" panose="02010600030101010101" pitchFamily="2" charset="-122"/>
                <a:ea typeface="宋体" panose="02010600030101010101" pitchFamily="2" charset="-122"/>
              </a:rPr>
              <a:t>曹 鑫，孟险峰</a:t>
            </a:r>
            <a:r>
              <a:rPr sz="2800" baseline="30000" dirty="0"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sz="2800" dirty="0">
                <a:latin typeface="宋体" panose="02010600030101010101" pitchFamily="2" charset="-122"/>
                <a:ea typeface="宋体" panose="02010600030101010101" pitchFamily="2" charset="-122"/>
              </a:rPr>
              <a:t> ，崔华安，武 琳，杨 震</a:t>
            </a:r>
            <a:endParaRPr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altLang="zh-CN" dirty="0">
                <a:latin typeface="宋体" panose="02010600030101010101" pitchFamily="2" charset="-122"/>
                <a:ea typeface="宋体" panose="02010600030101010101" pitchFamily="2" charset="-122"/>
              </a:rPr>
              <a:t>（胜利油田中心医院 创伤骨科，山东东营 257000）</a:t>
            </a:r>
            <a:endParaRPr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46" name="标题 5" descr="#clear#"/>
          <p:cNvSpPr>
            <a:spLocks noGrp="1"/>
          </p:cNvSpPr>
          <p:nvPr>
            <p:ph type="ctrTitle"/>
          </p:nvPr>
        </p:nvSpPr>
        <p:spPr>
          <a:xfrm>
            <a:off x="1302668" y="1769084"/>
            <a:ext cx="9851457" cy="668955"/>
          </a:xfrm>
        </p:spPr>
        <p:txBody>
          <a:bodyPr>
            <a:noAutofit/>
          </a:bodyPr>
          <a:lstStyle/>
          <a:p>
            <a:r>
              <a:rPr lang="zh-CN" altLang="zh-CN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髌下与髌上入路髓内钉固定胫骨骨折的荟萃分析</a:t>
            </a:r>
            <a:endParaRPr lang="zh-CN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8640" y="448310"/>
            <a:ext cx="2847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荟萃分析</a:t>
            </a:r>
            <a:endParaRPr lang="zh-CN" altLang="en-US" sz="3200" b="1" dirty="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58297" y="5403850"/>
            <a:ext cx="2850777" cy="6356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hlinkClick r:id="rId1" tooltip="" action="ppaction://hlinkfile"/>
              </a:rPr>
              <a:t>知网全文链接</a:t>
            </a:r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56788" y="3973807"/>
            <a:ext cx="81381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引用格式：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曹鑫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孟险峰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崔华安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CN" altLang="zh-CN"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髌下与髌上入路髓内钉固定胫骨骨折的荟萃分析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[J].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中国矫形外科杂志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2022, 31(4): 331-335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10000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 descr="#clear#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目的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比较髌下入路和髌上入路髓内钉固定胫骨骨折的临床疗效。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7276" y="5602125"/>
            <a:ext cx="81381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引用格式：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曹鑫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孟险峰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崔华安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</a:t>
            </a:r>
            <a:r>
              <a:rPr lang="zh-CN" altLang="zh-CN"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髌下与髌上入路髓内钉固定胫骨骨折的荟萃分析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[J].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中国矫形外科杂志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2022, 31(4): 331-335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10000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方法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800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检索 PubMed、Embase、Cochrane li⁃brary、万方数据库、维普科技期刊数据库、中国知网数据库，截止 2021 年 8 月发表的髌上入路和髌下入路髓内固定胫骨骨折的相关文献</a:t>
            </a:r>
            <a:endParaRPr sz="2800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  <a:sym typeface="+mn-ea"/>
            </a:endParaRPr>
          </a:p>
          <a:p>
            <a:r>
              <a:rPr sz="2800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采用 Review Manager 5.3 软件对文献中二分类变量（骨折畸形愈合、骨折不愈合、术后感染）和连续性变量（手术时间、术中出血量、进针点位置、放射剂量、VAS 评分以及 Lysholm 评分）进行数据分析。</a:t>
            </a:r>
            <a:endParaRPr sz="2800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7276" y="5602125"/>
            <a:ext cx="81381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引用格式：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曹鑫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孟险峰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崔华安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</a:t>
            </a:r>
            <a:r>
              <a:rPr lang="zh-CN" altLang="zh-CN"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髌下与髌上入路髓内钉固定胫骨骨折的荟萃分析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[J].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中国矫形外科杂志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2022, 31(4): 331-335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方法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86765" y="1263015"/>
            <a:ext cx="8559800" cy="54895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结果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13 篇文献纳入研究，共包括 1 112 例胫骨骨折病例。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在骨折畸形愈合（OR=5.43, 95%CI：2.16~13.65）、精确置钉（正位 MD=1.74, 95%CI：1.22~2.27）（侧位 MD=2.25, 95%CI：1.35~3.16）、术后疼痛评分（MD=0.81, 95% CI：0.64~0.98）以及 Lysholm 评分（MD=-5.26, 95% CI：-6.52~4.00） 髌上组均显著优于髌下组。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7276" y="5602125"/>
            <a:ext cx="81381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引用格式：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曹鑫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孟险峰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崔华安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</a:t>
            </a:r>
            <a:r>
              <a:rPr lang="zh-CN" altLang="zh-CN"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髌下与髌上入路髓内钉固定胫骨骨折的荟萃分析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[J].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中国矫形外科杂志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2022, 31(4): 331-335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结果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14600" y="1289685"/>
            <a:ext cx="6426200" cy="53644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结果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而两组在骨折不愈合 （OR=0.95, 95%CI：0.55~1.65）、术后感染 （OR=0.62, 95%CI：0.25~1.57）、术中出血量（MD=0.18, 95%CI：-1.71~2.07）和术中射线曝露剂量（MD=8.72, 95%CI：-6.24~23.68）的差异均无统计学意义。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7276" y="5602125"/>
            <a:ext cx="81381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引用格式：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曹鑫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孟险峰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崔华安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</a:t>
            </a:r>
            <a:r>
              <a:rPr lang="zh-CN" altLang="zh-CN"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髌下与髌上入路髓内钉固定胫骨骨折的荟萃分析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[J].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中国矫形外科杂志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2022, 31(4): 331-335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结论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髌上组在降低骨折畸形愈合、提高精确置钉、减少术后疼痛以及术后膝关节恢复功能方面要优于髌下组，特别是在治疗胫骨近端以及远端骨折时优势更加明显。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7276" y="5602125"/>
            <a:ext cx="81381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引用格式：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曹鑫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孟险峰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崔华安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</a:t>
            </a:r>
            <a:r>
              <a:rPr lang="zh-CN" altLang="zh-CN"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髌下与髌上入路髓内钉固定胫骨骨折的荟萃分析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[J].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中国矫形外科杂志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2022, 31(4): 331-335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PP_MARK_KEY" val="9774285d-0ac4-404b-ad08-6141cb69088e"/>
  <p:tag name="COMMONDATA" val="eyJoZGlkIjoiNDRkNGQwYjdkY2M5YWI1MzgyMzRjMzI3MWVlMjdmMT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1232</Words>
  <Application>WPS 演示</Application>
  <PresentationFormat>宽屏</PresentationFormat>
  <Paragraphs>53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Times New Roman</vt:lpstr>
      <vt:lpstr>Calibri</vt:lpstr>
      <vt:lpstr>微软雅黑</vt:lpstr>
      <vt:lpstr>等线</vt:lpstr>
      <vt:lpstr>Arial Unicode MS</vt:lpstr>
      <vt:lpstr>等线 Light</vt:lpstr>
      <vt:lpstr>Office 主题​​</vt:lpstr>
      <vt:lpstr>髌下与髌上入路髓内钉固定胫骨骨折的荟萃分析</vt:lpstr>
      <vt:lpstr>目的</vt:lpstr>
      <vt:lpstr>方法</vt:lpstr>
      <vt:lpstr>方法</vt:lpstr>
      <vt:lpstr>结果</vt:lpstr>
      <vt:lpstr>结果</vt:lpstr>
      <vt:lpstr>结果</vt:lpstr>
      <vt:lpstr>结论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Sun Lei</dc:creator>
  <cp:lastModifiedBy>陈骁</cp:lastModifiedBy>
  <cp:revision>23</cp:revision>
  <dcterms:created xsi:type="dcterms:W3CDTF">2023-01-31T00:37:00Z</dcterms:created>
  <dcterms:modified xsi:type="dcterms:W3CDTF">2023-03-02T07:30:04Z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40B4CF44901049268DB673CF8677EF53</vt:lpwstr>
  </property>
  <property fmtid="{D5CDD505-2E9C-101B-9397-08002B2CF9AE}" pid="3" name="KSOProductBuildVer">
    <vt:lpwstr>2052-11.1.0.13703</vt:lpwstr>
  </property>
</Properties>
</file>