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comments/comment1.xml" ContentType="application/vnd.openxmlformats-officedocument.presentationml.comment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259" r:id="rId5"/>
  </p:sldIdLst>
  <p:sldSz cx="12192000" cy="6858000"/>
  <p:notesSz cx="6858000" cy="9144000"/>
  <p:custDataLst>
    <p:tags r:id="rId1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n Lei" initials="S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p:scale>
          <a:sx n="63" d="100"/>
          <a:sy n="63" d="100"/>
        </p:scale>
        <p:origin x="36" y="8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commentAuthors" Target="commentAuthors.xml"/><Relationship Id="rId8" Type="http://schemas.openxmlformats.org/officeDocument/2006/relationships/tableStyles" Target="tableStyles.xml"/><Relationship Id="rId7" Type="http://schemas.openxmlformats.org/officeDocument/2006/relationships/viewProps" Target="viewProps.xml"/><Relationship Id="rId6" Type="http://schemas.openxmlformats.org/officeDocument/2006/relationships/presProps" Target="presProps.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0" Type="http://schemas.openxmlformats.org/officeDocument/2006/relationships/tags" Target="tags/tag1.xml"/><Relationship Id="rId1" Type="http://schemas.openxmlformats.org/officeDocument/2006/relationships/slideMaster" Target="slideMasters/slide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01-31T10:32:06.202" idx="2">
    <p:pos x="6680" y="1147"/>
    <p:text>全文用宋体、time new roman</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9BEB58-4BFE-40E2-BCF4-BD16696A89F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426BA8-D78E-4091-9979-CF73FB0F718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 name="备注占位符 2"/>
          <p:cNvSpPr>
            <a:spLocks noGrp="1"/>
          </p:cNvSpPr>
          <p:nvPr>
            <p:ph type="body" idx="1"/>
          </p:nvPr>
        </p:nvSpPr>
        <p:spPr/>
        <p:txBody>
          <a:bodyPr/>
          <a:lstStyle/>
          <a:p>
            <a:pPr defTabSz="1219200" eaLnBrk="1" fontAlgn="auto" hangingPunct="1">
              <a:spcBef>
                <a:spcPts val="0"/>
              </a:spcBef>
              <a:spcAft>
                <a:spcPts val="0"/>
              </a:spcAft>
              <a:defRPr/>
            </a:pPr>
            <a:endParaRPr lang="zh-CN" altLang="en-US" sz="1865" dirty="0"/>
          </a:p>
        </p:txBody>
      </p:sp>
      <p:sp>
        <p:nvSpPr>
          <p:cNvPr id="71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spcBef>
                <a:spcPct val="30000"/>
              </a:spcBef>
              <a:buFont typeface="Arial" panose="020B0604020202020204" pitchFamily="34" charset="0"/>
              <a:defRPr>
                <a:solidFill>
                  <a:srgbClr val="FF0000"/>
                </a:solidFill>
                <a:latin typeface="Calibri" panose="020F0502020204030204" pitchFamily="34" charset="0"/>
                <a:ea typeface="宋体" panose="02010600030101010101" pitchFamily="2" charset="-122"/>
              </a:defRPr>
            </a:lvl1pPr>
            <a:lvl2pPr marL="742950" indent="-285750">
              <a:spcBef>
                <a:spcPct val="30000"/>
              </a:spcBef>
              <a:defRPr sz="16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6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6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600">
                <a:solidFill>
                  <a:schemeClr val="tx1"/>
                </a:solidFill>
                <a:latin typeface="Calibri" panose="020F0502020204030204" pitchFamily="34" charset="0"/>
                <a:ea typeface="宋体" panose="02010600030101010101" pitchFamily="2" charset="-122"/>
              </a:defRPr>
            </a:lvl5pPr>
            <a:lvl6pPr marL="2514600" indent="-228600" defTabSz="1217930" eaLnBrk="0" fontAlgn="base" hangingPunct="0">
              <a:spcBef>
                <a:spcPct val="30000"/>
              </a:spcBef>
              <a:spcAft>
                <a:spcPct val="0"/>
              </a:spcAft>
              <a:defRPr sz="1600">
                <a:solidFill>
                  <a:schemeClr val="tx1"/>
                </a:solidFill>
                <a:latin typeface="Calibri" panose="020F0502020204030204" pitchFamily="34" charset="0"/>
                <a:ea typeface="宋体" panose="02010600030101010101" pitchFamily="2" charset="-122"/>
              </a:defRPr>
            </a:lvl6pPr>
            <a:lvl7pPr marL="2971800" indent="-228600" defTabSz="1217930" eaLnBrk="0" fontAlgn="base" hangingPunct="0">
              <a:spcBef>
                <a:spcPct val="30000"/>
              </a:spcBef>
              <a:spcAft>
                <a:spcPct val="0"/>
              </a:spcAft>
              <a:defRPr sz="1600">
                <a:solidFill>
                  <a:schemeClr val="tx1"/>
                </a:solidFill>
                <a:latin typeface="Calibri" panose="020F0502020204030204" pitchFamily="34" charset="0"/>
                <a:ea typeface="宋体" panose="02010600030101010101" pitchFamily="2" charset="-122"/>
              </a:defRPr>
            </a:lvl7pPr>
            <a:lvl8pPr marL="3429000" indent="-228600" defTabSz="1217930" eaLnBrk="0" fontAlgn="base" hangingPunct="0">
              <a:spcBef>
                <a:spcPct val="30000"/>
              </a:spcBef>
              <a:spcAft>
                <a:spcPct val="0"/>
              </a:spcAft>
              <a:defRPr sz="1600">
                <a:solidFill>
                  <a:schemeClr val="tx1"/>
                </a:solidFill>
                <a:latin typeface="Calibri" panose="020F0502020204030204" pitchFamily="34" charset="0"/>
                <a:ea typeface="宋体" panose="02010600030101010101" pitchFamily="2" charset="-122"/>
              </a:defRPr>
            </a:lvl8pPr>
            <a:lvl9pPr marL="3886200" indent="-228600" defTabSz="1217930" eaLnBrk="0" fontAlgn="base" hangingPunct="0">
              <a:spcBef>
                <a:spcPct val="30000"/>
              </a:spcBef>
              <a:spcAft>
                <a:spcPct val="0"/>
              </a:spcAft>
              <a:defRPr sz="1600">
                <a:solidFill>
                  <a:schemeClr val="tx1"/>
                </a:solidFill>
                <a:latin typeface="Calibri" panose="020F0502020204030204" pitchFamily="34" charset="0"/>
                <a:ea typeface="宋体" panose="02010600030101010101" pitchFamily="2" charset="-122"/>
              </a:defRPr>
            </a:lvl9pPr>
          </a:lstStyle>
          <a:p>
            <a:pPr defTabSz="1217930" fontAlgn="base">
              <a:spcBef>
                <a:spcPct val="0"/>
              </a:spcBef>
              <a:spcAft>
                <a:spcPct val="0"/>
              </a:spcAft>
              <a:buFontTx/>
              <a:buNone/>
            </a:pPr>
            <a:fld id="{FADC5A8A-2915-45FF-8245-75070A7CF0E2}" type="slidenum">
              <a:rPr lang="zh-CN" altLang="en-US" smtClean="0">
                <a:solidFill>
                  <a:schemeClr val="tx1"/>
                </a:solidFill>
              </a:rPr>
            </a:fld>
            <a:endParaRPr lang="zh-CN" altLang="en-US">
              <a:solidFill>
                <a:schemeClr val="tx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4" Type="http://schemas.microsoft.com/office/2007/relationships/hdphoto" Target="../media/image3.wdp"/><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microsoft.com/office/2007/relationships/hdphoto" Target="../media/image3.wdp"/><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41646" y="1841075"/>
            <a:ext cx="9108707" cy="1065146"/>
          </a:xfrm>
        </p:spPr>
        <p:txBody>
          <a:bodyPr anchor="b">
            <a:normAutofit/>
          </a:bodyPr>
          <a:lstStyle>
            <a:lvl1pPr algn="ctr">
              <a:defRPr sz="5400">
                <a:latin typeface="宋体" panose="02010600030101010101" pitchFamily="2" charset="-122"/>
                <a:ea typeface="宋体" panose="02010600030101010101" pitchFamily="2" charset="-122"/>
              </a:defRPr>
            </a:lvl1pPr>
          </a:lstStyle>
          <a:p>
            <a:r>
              <a:rPr lang="zh-CN" altLang="en-US" dirty="0"/>
              <a:t>单击此处编辑母版标题样式</a:t>
            </a:r>
            <a:endParaRPr lang="zh-CN" altLang="en-US" dirty="0"/>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atin typeface="宋体" panose="02010600030101010101" pitchFamily="2" charset="-122"/>
                <a:ea typeface="宋体" panose="02010600030101010101" pitchFamily="2"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4" name="日期占位符 3"/>
          <p:cNvSpPr>
            <a:spLocks noGrp="1"/>
          </p:cNvSpPr>
          <p:nvPr>
            <p:ph type="dt" sz="half" idx="10"/>
          </p:nvPr>
        </p:nvSpPr>
        <p:spPr/>
        <p:txBody>
          <a:bodyPr/>
          <a:lstStyle/>
          <a:p>
            <a:fld id="{062F989D-E0B3-4B49-9EE8-D99BB7025B9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086766E-B804-4281-86AB-33F1DB582421}" type="slidenum">
              <a:rPr lang="zh-CN" altLang="en-US" smtClean="0"/>
            </a:fld>
            <a:endParaRPr lang="zh-CN" altLang="en-US" dirty="0"/>
          </a:p>
        </p:txBody>
      </p:sp>
      <p:sp>
        <p:nvSpPr>
          <p:cNvPr id="7" name="矩形 6"/>
          <p:cNvSpPr/>
          <p:nvPr userDrawn="1"/>
        </p:nvSpPr>
        <p:spPr>
          <a:xfrm>
            <a:off x="0" y="23813"/>
            <a:ext cx="12192000" cy="12512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descr="未标题-1"/>
          <p:cNvPicPr>
            <a:picLocks noChangeAspect="1"/>
          </p:cNvPicPr>
          <p:nvPr userDrawn="1"/>
        </p:nvPicPr>
        <p:blipFill>
          <a:blip r:embed="rId2"/>
          <a:stretch>
            <a:fillRect/>
          </a:stretch>
        </p:blipFill>
        <p:spPr>
          <a:xfrm>
            <a:off x="218775" y="5178340"/>
            <a:ext cx="2061126" cy="1543135"/>
          </a:xfrm>
          <a:prstGeom prst="rect">
            <a:avLst/>
          </a:prstGeom>
        </p:spPr>
      </p:pic>
      <p:pic>
        <p:nvPicPr>
          <p:cNvPr id="10" name="图片 9" descr="标题"/>
          <p:cNvPicPr>
            <a:picLocks noChangeAspect="1"/>
          </p:cNvPicPr>
          <p:nvPr userDrawn="1"/>
        </p:nvPicPr>
        <p:blipFill rotWithShape="1">
          <a:blip r:embed="rId3">
            <a:extLst>
              <a:ext uri="{BEBA8EAE-BF5A-486C-A8C5-ECC9F3942E4B}">
                <a14:imgProps xmlns:a14="http://schemas.microsoft.com/office/drawing/2010/main">
                  <a14:imgLayer r:embed="rId4">
                    <a14:imgEffect>
                      <a14:brightnessContrast bright="20000" contrast="-40000"/>
                    </a14:imgEffect>
                    <a14:imgEffect>
                      <a14:saturation sat="400000"/>
                    </a14:imgEffect>
                  </a14:imgLayer>
                </a14:imgProps>
              </a:ext>
            </a:extLst>
          </a:blip>
          <a:srcRect t="18503" b="42741"/>
          <a:stretch>
            <a:fillRect/>
          </a:stretch>
        </p:blipFill>
        <p:spPr>
          <a:xfrm>
            <a:off x="8478982" y="5893818"/>
            <a:ext cx="3437859" cy="100813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7" name="矩形 6"/>
          <p:cNvSpPr/>
          <p:nvPr userDrawn="1"/>
        </p:nvSpPr>
        <p:spPr>
          <a:xfrm>
            <a:off x="0" y="9143"/>
            <a:ext cx="12192000" cy="12512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1207970" y="365125"/>
            <a:ext cx="10145829" cy="684029"/>
          </a:xfrm>
        </p:spPr>
        <p:txBody>
          <a:bodyPr>
            <a:normAutofit/>
          </a:bodyPr>
          <a:lstStyle>
            <a:lvl1pPr algn="r">
              <a:defRPr sz="4000" b="1">
                <a:latin typeface="宋体" panose="02010600030101010101" pitchFamily="2" charset="-122"/>
                <a:ea typeface="宋体" panose="02010600030101010101" pitchFamily="2" charset="-122"/>
              </a:defRPr>
            </a:lvl1pPr>
          </a:lstStyle>
          <a:p>
            <a:r>
              <a:rPr lang="zh-CN" altLang="en-US" dirty="0"/>
              <a:t>单击此处编辑母版标题样式</a:t>
            </a:r>
            <a:endParaRPr lang="zh-CN" altLang="en-US" dirty="0"/>
          </a:p>
        </p:txBody>
      </p:sp>
      <p:sp>
        <p:nvSpPr>
          <p:cNvPr id="3" name="内容占位符 2"/>
          <p:cNvSpPr>
            <a:spLocks noGrp="1"/>
          </p:cNvSpPr>
          <p:nvPr>
            <p:ph idx="1"/>
          </p:nvPr>
        </p:nvSpPr>
        <p:spPr>
          <a:xfrm>
            <a:off x="657276" y="1488226"/>
            <a:ext cx="10515600" cy="4351338"/>
          </a:xfrm>
        </p:spPr>
        <p:txBody>
          <a:bodyPr/>
          <a:lstStyle>
            <a:lvl1pPr marL="228600" indent="-228600">
              <a:buClr>
                <a:schemeClr val="accent1"/>
              </a:buClr>
              <a:buFont typeface="Wingdings" panose="05000000000000000000" pitchFamily="2" charset="2"/>
              <a:buChar char="n"/>
              <a:defRPr>
                <a:latin typeface="宋体" panose="02010600030101010101" pitchFamily="2" charset="-122"/>
                <a:ea typeface="宋体" panose="02010600030101010101" pitchFamily="2" charset="-122"/>
              </a:defRPr>
            </a:lvl1pPr>
            <a:lvl2pPr marL="685800" indent="-228600">
              <a:buClr>
                <a:schemeClr val="accent1"/>
              </a:buClr>
              <a:buFont typeface="Wingdings" panose="05000000000000000000" pitchFamily="2" charset="2"/>
              <a:buChar char="p"/>
              <a:defRPr>
                <a:latin typeface="宋体" panose="02010600030101010101" pitchFamily="2" charset="-122"/>
                <a:ea typeface="宋体" panose="02010600030101010101" pitchFamily="2" charset="-122"/>
              </a:defRPr>
            </a:lvl2pPr>
            <a:lvl3pPr marL="1143000" indent="-228600">
              <a:buClr>
                <a:schemeClr val="accent1"/>
              </a:buClr>
              <a:buFont typeface="Wingdings" panose="05000000000000000000" pitchFamily="2" charset="2"/>
              <a:buChar char="u"/>
              <a:defRPr>
                <a:latin typeface="宋体" panose="02010600030101010101" pitchFamily="2" charset="-122"/>
                <a:ea typeface="宋体" panose="02010600030101010101" pitchFamily="2" charset="-122"/>
              </a:defRPr>
            </a:lvl3pPr>
            <a:lvl4pPr marL="1600200" indent="-228600">
              <a:buClr>
                <a:schemeClr val="accent1"/>
              </a:buClr>
              <a:buFont typeface="Wingdings" panose="05000000000000000000" pitchFamily="2" charset="2"/>
              <a:buChar char="l"/>
              <a:defRPr>
                <a:latin typeface="宋体" panose="02010600030101010101" pitchFamily="2" charset="-122"/>
                <a:ea typeface="宋体" panose="02010600030101010101" pitchFamily="2" charset="-122"/>
              </a:defRPr>
            </a:lvl4pPr>
            <a:lvl5pPr>
              <a:defRPr>
                <a:latin typeface="宋体" panose="02010600030101010101" pitchFamily="2" charset="-122"/>
                <a:ea typeface="宋体" panose="02010600030101010101" pitchFamily="2" charset="-122"/>
              </a:defRPr>
            </a:lvl5p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6" name="灯片编号占位符 5"/>
          <p:cNvSpPr>
            <a:spLocks noGrp="1"/>
          </p:cNvSpPr>
          <p:nvPr>
            <p:ph type="sldNum" sz="quarter" idx="12"/>
          </p:nvPr>
        </p:nvSpPr>
        <p:spPr/>
        <p:txBody>
          <a:bodyPr/>
          <a:lstStyle/>
          <a:p>
            <a:fld id="{A086766E-B804-4281-86AB-33F1DB582421}" type="slidenum">
              <a:rPr lang="zh-CN" altLang="en-US" smtClean="0"/>
            </a:fld>
            <a:endParaRPr lang="zh-CN" altLang="en-US"/>
          </a:p>
        </p:txBody>
      </p:sp>
      <p:pic>
        <p:nvPicPr>
          <p:cNvPr id="9" name="图片 8" descr="未标题-1"/>
          <p:cNvPicPr>
            <a:picLocks noChangeAspect="1"/>
          </p:cNvPicPr>
          <p:nvPr userDrawn="1"/>
        </p:nvPicPr>
        <p:blipFill>
          <a:blip r:embed="rId2"/>
          <a:stretch>
            <a:fillRect/>
          </a:stretch>
        </p:blipFill>
        <p:spPr>
          <a:xfrm>
            <a:off x="9392209" y="6249959"/>
            <a:ext cx="727291" cy="544512"/>
          </a:xfrm>
          <a:prstGeom prst="rect">
            <a:avLst/>
          </a:prstGeom>
        </p:spPr>
      </p:pic>
      <p:pic>
        <p:nvPicPr>
          <p:cNvPr id="10" name="图片 9" descr="标题"/>
          <p:cNvPicPr>
            <a:picLocks noChangeAspect="1"/>
          </p:cNvPicPr>
          <p:nvPr userDrawn="1"/>
        </p:nvPicPr>
        <p:blipFill rotWithShape="1">
          <a:blip r:embed="rId3">
            <a:extLst>
              <a:ext uri="{BEBA8EAE-BF5A-486C-A8C5-ECC9F3942E4B}">
                <a14:imgProps xmlns:a14="http://schemas.microsoft.com/office/drawing/2010/main">
                  <a14:imgLayer r:embed="rId4">
                    <a14:imgEffect>
                      <a14:brightnessContrast bright="20000" contrast="-40000"/>
                    </a14:imgEffect>
                    <a14:imgEffect>
                      <a14:saturation sat="400000"/>
                    </a14:imgEffect>
                  </a14:imgLayer>
                </a14:imgProps>
              </a:ext>
            </a:extLst>
          </a:blip>
          <a:srcRect t="18503" b="42741"/>
          <a:stretch>
            <a:fillRect/>
          </a:stretch>
        </p:blipFill>
        <p:spPr>
          <a:xfrm>
            <a:off x="10107016" y="6274350"/>
            <a:ext cx="1990325" cy="58365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062F989D-E0B3-4B49-9EE8-D99BB7025B9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086766E-B804-4281-86AB-33F1DB582421}"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062F989D-E0B3-4B49-9EE8-D99BB7025B9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086766E-B804-4281-86AB-33F1DB582421}"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062F989D-E0B3-4B49-9EE8-D99BB7025B9C}"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086766E-B804-4281-86AB-33F1DB582421}"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062F989D-E0B3-4B49-9EE8-D99BB7025B9C}"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086766E-B804-4281-86AB-33F1DB582421}"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62F989D-E0B3-4B49-9EE8-D99BB7025B9C}"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086766E-B804-4281-86AB-33F1DB582421}"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062F989D-E0B3-4B49-9EE8-D99BB7025B9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086766E-B804-4281-86AB-33F1DB582421}"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062F989D-E0B3-4B49-9EE8-D99BB7025B9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086766E-B804-4281-86AB-33F1DB582421}"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62F989D-E0B3-4B49-9EE8-D99BB7025B9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086766E-B804-4281-86AB-33F1DB582421}"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62F989D-E0B3-4B49-9EE8-D99BB7025B9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086766E-B804-4281-86AB-33F1DB582421}"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2F989D-E0B3-4B49-9EE8-D99BB7025B9C}"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86766E-B804-4281-86AB-33F1DB582421}"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comments" Target="../comments/comment1.xml"/><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hyperlink" Target="https://kns.cnki.net/kcms2/article/abstract?v=3uoqIhG8C44YLTlOAiTRKu87-SJxoEJu6LL9TJzd50kmd4aty0QWKrhg0IZYPmdVAJv0rcMlXXWyCqc5lQcKUjiYHZJ6oYGn&amp;uniplatform=NZKPT"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副标题 6" descr="#clear#"/>
          <p:cNvSpPr>
            <a:spLocks noGrp="1"/>
          </p:cNvSpPr>
          <p:nvPr>
            <p:ph type="subTitle" idx="1"/>
          </p:nvPr>
        </p:nvSpPr>
        <p:spPr>
          <a:xfrm>
            <a:off x="2256788" y="2736352"/>
            <a:ext cx="7943215" cy="1007875"/>
          </a:xfrm>
        </p:spPr>
        <p:txBody>
          <a:bodyPr>
            <a:normAutofit fontScale="70000"/>
          </a:bodyPr>
          <a:lstStyle/>
          <a:p>
            <a:r>
              <a:rPr sz="2800" dirty="0">
                <a:latin typeface="宋体" panose="02010600030101010101" pitchFamily="2" charset="-122"/>
                <a:ea typeface="宋体" panose="02010600030101010101" pitchFamily="2" charset="-122"/>
              </a:rPr>
              <a:t>刘永强</a:t>
            </a:r>
            <a:r>
              <a:rPr lang="en-US" sz="2800" baseline="30000" dirty="0">
                <a:latin typeface="宋体" panose="02010600030101010101" pitchFamily="2" charset="-122"/>
                <a:ea typeface="宋体" panose="02010600030101010101" pitchFamily="2" charset="-122"/>
              </a:rPr>
              <a:t>1</a:t>
            </a:r>
            <a:r>
              <a:rPr sz="2800" dirty="0">
                <a:latin typeface="宋体" panose="02010600030101010101" pitchFamily="2" charset="-122"/>
                <a:ea typeface="宋体" panose="02010600030101010101" pitchFamily="2" charset="-122"/>
              </a:rPr>
              <a:t>，周纪平</a:t>
            </a:r>
            <a:r>
              <a:rPr lang="en-US" sz="2800" baseline="30000" dirty="0">
                <a:latin typeface="宋体" panose="02010600030101010101" pitchFamily="2" charset="-122"/>
                <a:ea typeface="宋体" panose="02010600030101010101" pitchFamily="2" charset="-122"/>
              </a:rPr>
              <a:t>2*</a:t>
            </a:r>
            <a:endParaRPr sz="2800" dirty="0">
              <a:latin typeface="宋体" panose="02010600030101010101" pitchFamily="2" charset="-122"/>
              <a:ea typeface="宋体" panose="02010600030101010101" pitchFamily="2" charset="-122"/>
            </a:endParaRPr>
          </a:p>
          <a:p>
            <a:r>
              <a:rPr altLang="zh-CN" dirty="0">
                <a:latin typeface="宋体" panose="02010600030101010101" pitchFamily="2" charset="-122"/>
                <a:ea typeface="宋体" panose="02010600030101010101" pitchFamily="2" charset="-122"/>
              </a:rPr>
              <a:t>（1. 山东中医药大学，山东济南 250014；2. 山东省文登整骨医院，山东威海 264400）</a:t>
            </a:r>
            <a:endParaRPr altLang="zh-CN" dirty="0">
              <a:latin typeface="宋体" panose="02010600030101010101" pitchFamily="2" charset="-122"/>
              <a:ea typeface="宋体" panose="02010600030101010101" pitchFamily="2" charset="-122"/>
            </a:endParaRPr>
          </a:p>
        </p:txBody>
      </p:sp>
      <p:sp>
        <p:nvSpPr>
          <p:cNvPr id="6146" name="标题 5" descr="#clear#"/>
          <p:cNvSpPr>
            <a:spLocks noGrp="1"/>
          </p:cNvSpPr>
          <p:nvPr>
            <p:ph type="ctrTitle"/>
          </p:nvPr>
        </p:nvSpPr>
        <p:spPr>
          <a:xfrm>
            <a:off x="1302668" y="1769084"/>
            <a:ext cx="9851457" cy="668955"/>
          </a:xfrm>
        </p:spPr>
        <p:txBody>
          <a:bodyPr>
            <a:noAutofit/>
          </a:bodyPr>
          <a:lstStyle/>
          <a:p>
            <a:r>
              <a:rPr lang="zh-CN" altLang="zh-CN" sz="3600" b="1" dirty="0">
                <a:latin typeface="Times New Roman" panose="02020603050405020304" pitchFamily="18" charset="0"/>
                <a:ea typeface="宋体" panose="02010600030101010101" pitchFamily="2" charset="-122"/>
                <a:cs typeface="Times New Roman" panose="02020603050405020304" pitchFamily="18" charset="0"/>
              </a:rPr>
              <a:t>Kümmell 病的临床研究进展</a:t>
            </a:r>
            <a:endParaRPr lang="zh-CN" altLang="zh-CN" sz="3600" b="1"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6" name="文本框 5"/>
          <p:cNvSpPr txBox="1"/>
          <p:nvPr/>
        </p:nvSpPr>
        <p:spPr>
          <a:xfrm>
            <a:off x="548640" y="448310"/>
            <a:ext cx="2847340" cy="583565"/>
          </a:xfrm>
          <a:prstGeom prst="rect">
            <a:avLst/>
          </a:prstGeom>
          <a:noFill/>
        </p:spPr>
        <p:txBody>
          <a:bodyPr wrap="square" rtlCol="0">
            <a:spAutoFit/>
          </a:bodyPr>
          <a:lstStyle/>
          <a:p>
            <a:r>
              <a:rPr lang="zh-CN" altLang="en-US" sz="3200" b="1" dirty="0">
                <a:solidFill>
                  <a:schemeClr val="bg2"/>
                </a:solidFill>
                <a:latin typeface="宋体" panose="02010600030101010101" pitchFamily="2" charset="-122"/>
                <a:ea typeface="宋体" panose="02010600030101010101" pitchFamily="2" charset="-122"/>
              </a:rPr>
              <a:t>综述</a:t>
            </a:r>
            <a:endParaRPr lang="zh-CN" altLang="en-US" sz="3200" b="1" dirty="0">
              <a:solidFill>
                <a:schemeClr val="bg2"/>
              </a:solidFill>
              <a:latin typeface="宋体" panose="02010600030101010101" pitchFamily="2" charset="-122"/>
              <a:ea typeface="宋体" panose="02010600030101010101" pitchFamily="2" charset="-122"/>
            </a:endParaRPr>
          </a:p>
        </p:txBody>
      </p:sp>
      <p:sp>
        <p:nvSpPr>
          <p:cNvPr id="8" name="文本框 7"/>
          <p:cNvSpPr txBox="1"/>
          <p:nvPr/>
        </p:nvSpPr>
        <p:spPr>
          <a:xfrm>
            <a:off x="4958297" y="5403850"/>
            <a:ext cx="2850777" cy="635635"/>
          </a:xfrm>
          <a:prstGeom prst="rect">
            <a:avLst/>
          </a:prstGeom>
          <a:noFill/>
        </p:spPr>
        <p:txBody>
          <a:bodyPr wrap="square" rtlCol="0">
            <a:noAutofit/>
          </a:bodyPr>
          <a:lstStyle/>
          <a:p>
            <a:r>
              <a:rPr lang="zh-CN" altLang="en-US" sz="3200" dirty="0">
                <a:solidFill>
                  <a:schemeClr val="tx1"/>
                </a:solidFill>
                <a:latin typeface="宋体" panose="02010600030101010101" pitchFamily="2" charset="-122"/>
                <a:ea typeface="宋体" panose="02010600030101010101" pitchFamily="2" charset="-122"/>
                <a:cs typeface="宋体" panose="02010600030101010101" pitchFamily="2" charset="-122"/>
                <a:hlinkClick r:id="rId1" tooltip="" action="ppaction://hlinkfile"/>
              </a:rPr>
              <a:t>知网全文链接</a:t>
            </a:r>
            <a:endParaRPr lang="zh-CN" altLang="en-US" sz="3200" dirty="0">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
        <p:nvSpPr>
          <p:cNvPr id="5" name="文本框 4"/>
          <p:cNvSpPr txBox="1"/>
          <p:nvPr/>
        </p:nvSpPr>
        <p:spPr>
          <a:xfrm>
            <a:off x="2256788" y="3973807"/>
            <a:ext cx="8138160" cy="1014730"/>
          </a:xfrm>
          <a:prstGeom prst="rect">
            <a:avLst/>
          </a:prstGeom>
          <a:noFill/>
        </p:spPr>
        <p:txBody>
          <a:bodyPr wrap="square" rtlCol="0">
            <a:spAutoFit/>
          </a:bodyPr>
          <a:lstStyle/>
          <a:p>
            <a:r>
              <a:rPr lang="zh-CN" altLang="en-US" sz="2000" dirty="0">
                <a:latin typeface="宋体" panose="02010600030101010101" pitchFamily="2" charset="-122"/>
                <a:ea typeface="宋体" panose="02010600030101010101" pitchFamily="2" charset="-122"/>
                <a:cs typeface="宋体" panose="02010600030101010101" pitchFamily="2" charset="-122"/>
              </a:rPr>
              <a:t>引用格式：</a:t>
            </a:r>
            <a:endParaRPr lang="en-US" altLang="zh-CN" sz="2000" dirty="0">
              <a:latin typeface="宋体" panose="02010600030101010101" pitchFamily="2" charset="-122"/>
              <a:ea typeface="宋体" panose="02010600030101010101" pitchFamily="2" charset="-122"/>
              <a:cs typeface="宋体" panose="02010600030101010101" pitchFamily="2" charset="-122"/>
            </a:endParaRPr>
          </a:p>
          <a:p>
            <a:r>
              <a:rPr sz="2000" dirty="0">
                <a:latin typeface="宋体" panose="02010600030101010101" pitchFamily="2" charset="-122"/>
                <a:ea typeface="宋体" panose="02010600030101010101" pitchFamily="2" charset="-122"/>
                <a:sym typeface="+mn-ea"/>
              </a:rPr>
              <a:t>刘永强</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a:t>
            </a:r>
            <a:r>
              <a:rPr sz="2000" dirty="0">
                <a:latin typeface="宋体" panose="02010600030101010101" pitchFamily="2" charset="-122"/>
                <a:ea typeface="宋体" panose="02010600030101010101" pitchFamily="2" charset="-122"/>
                <a:sym typeface="+mn-ea"/>
              </a:rPr>
              <a:t>周纪平</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a:t>
            </a:r>
            <a:r>
              <a:rPr lang="zh-CN" altLang="zh-CN" sz="2000" dirty="0">
                <a:latin typeface="Times New Roman" panose="02020603050405020304" pitchFamily="18" charset="0"/>
                <a:ea typeface="宋体" panose="02010600030101010101" pitchFamily="2" charset="-122"/>
                <a:cs typeface="Times New Roman" panose="02020603050405020304" pitchFamily="18" charset="0"/>
                <a:sym typeface="+mn-ea"/>
              </a:rPr>
              <a:t>Kümmell 病的临床研究进展</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[J]. </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中国矫形外科杂志</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2022, 31(3): 242-246</a:t>
            </a:r>
            <a:endParaRPr lang="zh-CN" altLang="en-US" sz="2000" dirty="0">
              <a:latin typeface="Times New Roman" panose="02020603050405020304" pitchFamily="18" charset="0"/>
              <a:ea typeface="宋体" panose="02010600030101010101" pitchFamily="2" charset="-122"/>
              <a:cs typeface="Times New Roman" panose="02020603050405020304" pitchFamily="18" charset="0"/>
            </a:endParaRPr>
          </a:p>
        </p:txBody>
      </p:sp>
    </p:spTree>
  </p:cSld>
  <p:clrMapOvr>
    <a:masterClrMapping/>
  </p:clrMapOvr>
  <p:transition spd="slow" advClick="0" advTm="10000">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descr="#clear#"/>
          <p:cNvSpPr>
            <a:spLocks noGrp="1"/>
          </p:cNvSpPr>
          <p:nvPr>
            <p:ph type="title"/>
          </p:nvPr>
        </p:nvSpPr>
        <p:spPr/>
        <p:txBody>
          <a:bodyPr/>
          <a:lstStyle/>
          <a:p>
            <a:r>
              <a:rPr lang="zh-CN" altLang="en-US" dirty="0">
                <a:solidFill>
                  <a:schemeClr val="bg1"/>
                </a:solidFill>
              </a:rPr>
              <a:t>摘要</a:t>
            </a:r>
            <a:endParaRPr lang="zh-CN" altLang="en-US" dirty="0">
              <a:solidFill>
                <a:schemeClr val="bg1"/>
              </a:solidFill>
            </a:endParaRPr>
          </a:p>
        </p:txBody>
      </p:sp>
      <p:sp>
        <p:nvSpPr>
          <p:cNvPr id="2" name="内容占位符 1"/>
          <p:cNvSpPr>
            <a:spLocks noGrp="1"/>
          </p:cNvSpPr>
          <p:nvPr>
            <p:ph idx="1"/>
          </p:nvPr>
        </p:nvSpPr>
        <p:spPr/>
        <p:txBody>
          <a:bodyPr/>
          <a:lstStyle/>
          <a:p>
            <a:r>
              <a:rPr lang="zh-CN" altLang="en-US" sz="2800" dirty="0">
                <a:latin typeface="Times New Roman" panose="02020603050405020304" pitchFamily="18" charset="0"/>
                <a:ea typeface="宋体" panose="02010600030101010101" pitchFamily="2" charset="-122"/>
                <a:cs typeface="Times New Roman" panose="02020603050405020304" pitchFamily="18" charset="0"/>
                <a:sym typeface="+mn-ea"/>
              </a:rPr>
              <a:t>Kümmell 病是一种脊柱轻微外伤后的椎体压缩骨折不愈合, 目前发病机制尚不明确, 可能是椎体缺血性坏死和椎体内假关节形成等多种因素相互作用所致。主要的临床表现为迟发性的慢性腰背痛, 影像学特征为椎体塌陷和真空裂隙征。</a:t>
            </a:r>
            <a:endParaRPr lang="zh-CN" altLang="en-US" sz="2800" dirty="0">
              <a:latin typeface="Times New Roman" panose="02020603050405020304" pitchFamily="18" charset="0"/>
              <a:ea typeface="宋体" panose="02010600030101010101" pitchFamily="2" charset="-122"/>
              <a:cs typeface="Times New Roman" panose="02020603050405020304" pitchFamily="18" charset="0"/>
              <a:sym typeface="+mn-ea"/>
            </a:endParaRPr>
          </a:p>
          <a:p>
            <a:r>
              <a:rPr lang="zh-CN" altLang="en-US" sz="2800" dirty="0">
                <a:latin typeface="Times New Roman" panose="02020603050405020304" pitchFamily="18" charset="0"/>
                <a:ea typeface="宋体" panose="02010600030101010101" pitchFamily="2" charset="-122"/>
                <a:cs typeface="Times New Roman" panose="02020603050405020304" pitchFamily="18" charset="0"/>
                <a:sym typeface="+mn-ea"/>
              </a:rPr>
              <a:t>对于 I、II 期 Kümmell 病经皮椎体成形术和经皮椎体后凸成形能够取得良好效果，III 期 Kümmell 病更倾向于开放手术，但根据病情手术入路的选择有所不同。</a:t>
            </a:r>
            <a:endParaRPr lang="zh-CN" altLang="en-US" sz="2800" dirty="0">
              <a:latin typeface="Times New Roman" panose="02020603050405020304" pitchFamily="18" charset="0"/>
              <a:ea typeface="宋体" panose="02010600030101010101" pitchFamily="2" charset="-122"/>
              <a:cs typeface="Times New Roman" panose="02020603050405020304" pitchFamily="18" charset="0"/>
              <a:sym typeface="+mn-ea"/>
            </a:endParaRPr>
          </a:p>
        </p:txBody>
      </p:sp>
      <p:sp>
        <p:nvSpPr>
          <p:cNvPr id="5" name="文本框 4"/>
          <p:cNvSpPr txBox="1"/>
          <p:nvPr/>
        </p:nvSpPr>
        <p:spPr>
          <a:xfrm>
            <a:off x="657276" y="5602125"/>
            <a:ext cx="8138160" cy="1014730"/>
          </a:xfrm>
          <a:prstGeom prst="rect">
            <a:avLst/>
          </a:prstGeom>
          <a:noFill/>
        </p:spPr>
        <p:txBody>
          <a:bodyPr wrap="square" rtlCol="0">
            <a:spAutoFit/>
          </a:bodyPr>
          <a:lstStyle/>
          <a:p>
            <a:r>
              <a:rPr lang="zh-CN" altLang="en-US" sz="2000" dirty="0">
                <a:latin typeface="宋体" panose="02010600030101010101" pitchFamily="2" charset="-122"/>
                <a:ea typeface="宋体" panose="02010600030101010101" pitchFamily="2" charset="-122"/>
                <a:cs typeface="宋体" panose="02010600030101010101" pitchFamily="2" charset="-122"/>
              </a:rPr>
              <a:t>引用格式：</a:t>
            </a:r>
            <a:endParaRPr lang="en-US" altLang="zh-CN" sz="2000" dirty="0">
              <a:latin typeface="宋体" panose="02010600030101010101" pitchFamily="2" charset="-122"/>
              <a:ea typeface="宋体" panose="02010600030101010101" pitchFamily="2" charset="-122"/>
              <a:cs typeface="宋体" panose="02010600030101010101" pitchFamily="2" charset="-122"/>
            </a:endParaRPr>
          </a:p>
          <a:p>
            <a:r>
              <a:rPr sz="2000" dirty="0">
                <a:latin typeface="宋体" panose="02010600030101010101" pitchFamily="2" charset="-122"/>
                <a:ea typeface="宋体" panose="02010600030101010101" pitchFamily="2" charset="-122"/>
                <a:sym typeface="+mn-ea"/>
              </a:rPr>
              <a:t>刘永强</a:t>
            </a:r>
            <a:r>
              <a:rPr lang="en-US" altLang="zh-CN" sz="2000" dirty="0">
                <a:latin typeface="Times New Roman" panose="02020603050405020304" pitchFamily="18" charset="0"/>
                <a:ea typeface="宋体" panose="02010600030101010101" pitchFamily="2" charset="-122"/>
                <a:cs typeface="Times New Roman" panose="02020603050405020304" pitchFamily="18" charset="0"/>
                <a:sym typeface="+mn-ea"/>
              </a:rPr>
              <a:t>, </a:t>
            </a:r>
            <a:r>
              <a:rPr sz="2000" dirty="0">
                <a:latin typeface="宋体" panose="02010600030101010101" pitchFamily="2" charset="-122"/>
                <a:ea typeface="宋体" panose="02010600030101010101" pitchFamily="2" charset="-122"/>
                <a:sym typeface="+mn-ea"/>
              </a:rPr>
              <a:t>周纪平</a:t>
            </a:r>
            <a:r>
              <a:rPr lang="en-US" altLang="zh-CN" sz="2000" dirty="0">
                <a:latin typeface="Times New Roman" panose="02020603050405020304" pitchFamily="18" charset="0"/>
                <a:ea typeface="宋体" panose="02010600030101010101" pitchFamily="2" charset="-122"/>
                <a:cs typeface="Times New Roman" panose="02020603050405020304" pitchFamily="18" charset="0"/>
                <a:sym typeface="+mn-ea"/>
              </a:rPr>
              <a:t>. </a:t>
            </a:r>
            <a:r>
              <a:rPr lang="zh-CN" altLang="zh-CN" sz="2000" dirty="0">
                <a:latin typeface="Times New Roman" panose="02020603050405020304" pitchFamily="18" charset="0"/>
                <a:ea typeface="宋体" panose="02010600030101010101" pitchFamily="2" charset="-122"/>
                <a:cs typeface="Times New Roman" panose="02020603050405020304" pitchFamily="18" charset="0"/>
                <a:sym typeface="+mn-ea"/>
              </a:rPr>
              <a:t>Kümmell 病的临床研究进展</a:t>
            </a:r>
            <a:r>
              <a:rPr lang="en-US" altLang="zh-CN" sz="2000" dirty="0">
                <a:latin typeface="Times New Roman" panose="02020603050405020304" pitchFamily="18" charset="0"/>
                <a:ea typeface="宋体" panose="02010600030101010101" pitchFamily="2" charset="-122"/>
                <a:cs typeface="Times New Roman" panose="02020603050405020304" pitchFamily="18" charset="0"/>
                <a:sym typeface="+mn-ea"/>
              </a:rPr>
              <a:t> [J]. </a:t>
            </a:r>
            <a:r>
              <a:rPr lang="zh-CN" altLang="en-US" sz="2000" dirty="0">
                <a:latin typeface="Times New Roman" panose="02020603050405020304" pitchFamily="18" charset="0"/>
                <a:ea typeface="宋体" panose="02010600030101010101" pitchFamily="2" charset="-122"/>
                <a:cs typeface="Times New Roman" panose="02020603050405020304" pitchFamily="18" charset="0"/>
                <a:sym typeface="+mn-ea"/>
              </a:rPr>
              <a:t>中国矫形外科杂志</a:t>
            </a:r>
            <a:r>
              <a:rPr lang="en-US" altLang="zh-CN" sz="2000" dirty="0">
                <a:latin typeface="Times New Roman" panose="02020603050405020304" pitchFamily="18" charset="0"/>
                <a:ea typeface="宋体" panose="02010600030101010101" pitchFamily="2" charset="-122"/>
                <a:cs typeface="Times New Roman" panose="02020603050405020304" pitchFamily="18" charset="0"/>
                <a:sym typeface="+mn-ea"/>
              </a:rPr>
              <a:t>, 2022, 31(3): 242-246</a:t>
            </a:r>
            <a:endParaRPr lang="zh-CN" altLang="en-US" sz="2000" dirty="0">
              <a:latin typeface="Times New Roman" panose="02020603050405020304" pitchFamily="18" charset="0"/>
              <a:ea typeface="宋体" panose="02010600030101010101" pitchFamily="2" charset="-122"/>
              <a:cs typeface="Times New Roman" panose="02020603050405020304" pitchFamily="18" charset="0"/>
            </a:endParaRPr>
          </a:p>
        </p:txBody>
      </p:sp>
    </p:spTree>
  </p:cSld>
  <p:clrMapOvr>
    <a:masterClrMapping/>
  </p:clrMapOvr>
  <p:transition spd="slow" advClick="0" advTm="10000">
    <p:cut/>
  </p:transition>
</p:sld>
</file>

<file path=ppt/tags/tag1.xml><?xml version="1.0" encoding="utf-8"?>
<p:tagLst xmlns:p="http://schemas.openxmlformats.org/presentationml/2006/main">
  <p:tag name="KSO_WPP_MARK_KEY" val="ddfb2c05-6226-4900-b57a-583e7d3bce58"/>
  <p:tag name="COMMONDATA" val="eyJoZGlkIjoiNDRkNGQwYjdkY2M5YWI1MzgyMzRjMzI3MWVlMjdmMTQ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414</Words>
  <Application>WPS 演示</Application>
  <PresentationFormat>宽屏</PresentationFormat>
  <Paragraphs>20</Paragraphs>
  <Slides>2</Slides>
  <Notes>1</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vt:i4>
      </vt:variant>
    </vt:vector>
  </HeadingPairs>
  <TitlesOfParts>
    <vt:vector size="12" baseType="lpstr">
      <vt:lpstr>Arial</vt:lpstr>
      <vt:lpstr>宋体</vt:lpstr>
      <vt:lpstr>Wingdings</vt:lpstr>
      <vt:lpstr>Times New Roman</vt:lpstr>
      <vt:lpstr>Calibri</vt:lpstr>
      <vt:lpstr>等线</vt:lpstr>
      <vt:lpstr>微软雅黑</vt:lpstr>
      <vt:lpstr>Arial Unicode MS</vt:lpstr>
      <vt:lpstr>等线 Light</vt:lpstr>
      <vt:lpstr>Office 主题​​</vt:lpstr>
      <vt:lpstr>Kümmell 病的临床研究进展</vt:lpstr>
      <vt:lpstr>摘要</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Sun Lei</dc:creator>
  <cp:lastModifiedBy>陈骁</cp:lastModifiedBy>
  <cp:revision>31</cp:revision>
  <dcterms:created xsi:type="dcterms:W3CDTF">2023-01-31T00:37:00Z</dcterms:created>
  <dcterms:modified xsi:type="dcterms:W3CDTF">2023-02-22T02:03:37Z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CD02AAAC3C3945CE959365306176C8E3</vt:lpwstr>
  </property>
  <property fmtid="{D5CDD505-2E9C-101B-9397-08002B2CF9AE}" pid="3" name="KSOProductBuildVer">
    <vt:lpwstr>2052-11.1.0.13703</vt:lpwstr>
  </property>
</Properties>
</file>